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3ds" panose="02000503020000020004" pitchFamily="2" charset="0"/>
      <p:regular r:id="rId14"/>
      <p:bold r:id="rId15"/>
      <p:italic r:id="rId16"/>
      <p:boldItalic r:id="rId17"/>
    </p:embeddedFont>
    <p:embeddedFont>
      <p:font typeface="Bahnschrift" panose="020B0502040204020203" pitchFamily="34" charset="0"/>
      <p:regular r:id="rId18"/>
      <p:bold r:id="rId19"/>
    </p:embeddedFont>
    <p:embeddedFont>
      <p:font typeface="Calibri" panose="020F0502020204030204" pitchFamily="34" charset="0"/>
      <p:regular r:id="rId20"/>
      <p:bold r:id="rId21"/>
      <p:italic r:id="rId22"/>
      <p:boldItalic r:id="rId23"/>
    </p:embeddedFont>
    <p:embeddedFont>
      <p:font typeface="Clear Sans Regular Bold" panose="020B0604020202020204" charset="0"/>
      <p:regular r:id="rId24"/>
    </p:embeddedFont>
    <p:embeddedFont>
      <p:font typeface="Segoe UI Semibold" panose="020B0702040204020203" pitchFamily="34" charset="0"/>
      <p:bold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0" autoAdjust="0"/>
    <p:restoredTop sz="73136" autoAdjust="0"/>
  </p:normalViewPr>
  <p:slideViewPr>
    <p:cSldViewPr>
      <p:cViewPr varScale="1">
        <p:scale>
          <a:sx n="28" d="100"/>
          <a:sy n="28" d="100"/>
        </p:scale>
        <p:origin x="126"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Gilbert Victor and today I will be presenting to you the results of the Data Analytics task  which involve the analysis of the content from June 2020 up to June 2021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is the most popular categories, suggesting that users like "real-life" content</a:t>
            </a:r>
          </a:p>
          <a:p>
            <a:pPr marL="171450" lvl="0" indent="-171450">
              <a:buFontTx/>
              <a:buChar char="-"/>
            </a:pPr>
            <a:r>
              <a:rPr lang="en-US" dirty="0"/>
              <a:t>We also found that science and technology are among the top five indicating that users prefer innovative contents perhaps due to the current trends in ‘Tech’</a:t>
            </a:r>
          </a:p>
          <a:p>
            <a:pPr marL="171450" lvl="0" indent="-171450">
              <a:buFontTx/>
              <a:buChar char="-"/>
            </a:pPr>
            <a:r>
              <a:rPr lang="en-US" dirty="0"/>
              <a:t>Much People love food but more are into health eating which may be indicative of the ‘Be Healthy’ trend</a:t>
            </a:r>
          </a:p>
          <a:p>
            <a:pPr marL="171450" lvl="0" indent="-171450">
              <a:buFontTx/>
              <a:buChar char="-"/>
            </a:pPr>
            <a:r>
              <a:rPr lang="en-US" dirty="0"/>
              <a:t>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Gilbert Victor,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781 in January! People obviously really like showcasing after their holidays!</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Food had an aggregate popularity score of almost 66,676. It is very interesting to see both food and cooking within the top 5, it really shows what people enjoy consuming as content. But also interesting to see Science and Technology due to the current innovations in the interrelated fields. Clearly users favor "real-life" content on this platform.</a:t>
            </a:r>
          </a:p>
          <a:p>
            <a:pPr lvl="0"/>
            <a:endParaRPr lang="en-US" dirty="0"/>
          </a:p>
          <a:p>
            <a:pPr lvl="0"/>
            <a:r>
              <a:rPr lang="en-US" dirty="0"/>
              <a:t>Furthermore Healthy eating and food are also interrelated and there is a massive trend to healthiness even </a:t>
            </a:r>
            <a:r>
              <a:rPr lang="en-US" dirty="0" err="1"/>
              <a:t>tho</a:t>
            </a:r>
            <a:r>
              <a:rPr lang="en-US" dirty="0"/>
              <a:t> people love food .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distribution of post across the most popular categories by types(The darker the color, the more the post form that group)</a:t>
            </a:r>
          </a:p>
          <a:p>
            <a:pPr lvl="0"/>
            <a:endParaRPr lang="en-US" dirty="0"/>
          </a:p>
          <a:p>
            <a:pPr lvl="0"/>
            <a:r>
              <a:rPr lang="en-US" dirty="0"/>
              <a:t>However the difference between most posted group(Animals Photos) to the least posted group (Technology Videos ) is about 56% decrease</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970240" y="2194452"/>
            <a:ext cx="6447302" cy="5557675"/>
          </a:xfrm>
          <a:prstGeom prst="rect">
            <a:avLst/>
          </a:prstGeom>
        </p:spPr>
        <p:txBody>
          <a:bodyPr wrap="square" lIns="0" tIns="0" rIns="0" bIns="0" rtlCol="0" anchor="t">
            <a:spAutoFit/>
          </a:bodyPr>
          <a:lstStyle/>
          <a:p>
            <a:pPr algn="ctr">
              <a:lnSpc>
                <a:spcPts val="11059"/>
              </a:lnSpc>
            </a:pPr>
            <a:r>
              <a:rPr lang="en-US" sz="8000" spc="-105" dirty="0">
                <a:solidFill>
                  <a:srgbClr val="FFFFFF"/>
                </a:solidFill>
                <a:latin typeface="3ds" panose="02000503020000020004" pitchFamily="2" charset="0"/>
              </a:rPr>
              <a:t>SOCIAL BUZZ CONTENTS :</a:t>
            </a:r>
          </a:p>
          <a:p>
            <a:pPr algn="ctr">
              <a:lnSpc>
                <a:spcPts val="11059"/>
              </a:lnSpc>
            </a:pPr>
            <a:r>
              <a:rPr lang="en-US" sz="8000" spc="-105" dirty="0">
                <a:solidFill>
                  <a:srgbClr val="FFFFFF"/>
                </a:solidFill>
                <a:latin typeface="3ds" panose="02000503020000020004" pitchFamily="2" charset="0"/>
              </a:rPr>
              <a:t>MOST POPULAR</a:t>
            </a:r>
          </a:p>
        </p:txBody>
      </p:sp>
      <p:sp>
        <p:nvSpPr>
          <p:cNvPr id="25" name="TextBox 24">
            <a:extLst>
              <a:ext uri="{FF2B5EF4-FFF2-40B4-BE49-F238E27FC236}">
                <a16:creationId xmlns:a16="http://schemas.microsoft.com/office/drawing/2014/main" id="{DAE73481-0148-4567-B113-DBE9C47F9445}"/>
              </a:ext>
            </a:extLst>
          </p:cNvPr>
          <p:cNvSpPr txBox="1"/>
          <p:nvPr/>
        </p:nvSpPr>
        <p:spPr>
          <a:xfrm>
            <a:off x="1537205" y="8490497"/>
            <a:ext cx="7534324" cy="707886"/>
          </a:xfrm>
          <a:prstGeom prst="rect">
            <a:avLst/>
          </a:prstGeom>
          <a:noFill/>
        </p:spPr>
        <p:txBody>
          <a:bodyPr wrap="square" rtlCol="0">
            <a:spAutoFit/>
          </a:bodyPr>
          <a:lstStyle/>
          <a:p>
            <a:r>
              <a:rPr lang="en-US" sz="4000" dirty="0">
                <a:solidFill>
                  <a:schemeClr val="bg1"/>
                </a:solidFill>
                <a:latin typeface="Segoe UI Semibold" panose="020B0702040204020203" pitchFamily="34" charset="0"/>
                <a:cs typeface="Segoe UI Semibold" panose="020B0702040204020203" pitchFamily="34" charset="0"/>
              </a:rPr>
              <a:t>PRESENTER  - Gilbert Victor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24376" y="1534585"/>
            <a:ext cx="8673443" cy="8257080"/>
            <a:chOff x="0" y="0"/>
            <a:chExt cx="11564591" cy="1100943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8711272"/>
            </a:xfrm>
            <a:prstGeom prst="rect">
              <a:avLst/>
            </a:prstGeom>
          </p:spPr>
          <p:txBody>
            <a:bodyPr lIns="0" tIns="0" rIns="0" bIns="0" rtlCol="0" anchor="t">
              <a:spAutoFit/>
            </a:bodyPr>
            <a:lstStyle/>
            <a:p>
              <a:pPr algn="just">
                <a:lnSpc>
                  <a:spcPct val="150000"/>
                </a:lnSpc>
              </a:pPr>
              <a:r>
                <a:rPr lang="en-US" sz="4800" spc="-19" dirty="0">
                  <a:solidFill>
                    <a:srgbClr val="000000"/>
                  </a:solidFill>
                  <a:latin typeface="Graphik Regular" panose="020B0503030202060203" pitchFamily="34" charset="0"/>
                </a:rPr>
                <a:t>Project recap</a:t>
              </a:r>
            </a:p>
            <a:p>
              <a:pPr algn="just">
                <a:lnSpc>
                  <a:spcPct val="150000"/>
                </a:lnSpc>
              </a:pPr>
              <a:r>
                <a:rPr lang="en-US" sz="4800" spc="-19" dirty="0">
                  <a:solidFill>
                    <a:srgbClr val="000000"/>
                  </a:solidFill>
                  <a:latin typeface="Graphik Regular" panose="020B0503030202060203" pitchFamily="34" charset="0"/>
                </a:rPr>
                <a:t>Problem</a:t>
              </a:r>
            </a:p>
            <a:p>
              <a:pPr algn="just">
                <a:lnSpc>
                  <a:spcPct val="150000"/>
                </a:lnSpc>
              </a:pPr>
              <a:r>
                <a:rPr lang="en-US" sz="4800" spc="-19" dirty="0">
                  <a:solidFill>
                    <a:srgbClr val="000000"/>
                  </a:solidFill>
                  <a:latin typeface="Graphik Regular" panose="020B0503030202060203" pitchFamily="34" charset="0"/>
                </a:rPr>
                <a:t>The Analytics team</a:t>
              </a:r>
            </a:p>
            <a:p>
              <a:pPr algn="just">
                <a:lnSpc>
                  <a:spcPct val="150000"/>
                </a:lnSpc>
              </a:pPr>
              <a:r>
                <a:rPr lang="en-US" sz="4800" spc="-19" dirty="0">
                  <a:solidFill>
                    <a:srgbClr val="000000"/>
                  </a:solidFill>
                  <a:latin typeface="Graphik Regular" panose="020B0503030202060203" pitchFamily="34" charset="0"/>
                </a:rPr>
                <a:t>Process</a:t>
              </a:r>
            </a:p>
            <a:p>
              <a:pPr algn="just">
                <a:lnSpc>
                  <a:spcPct val="150000"/>
                </a:lnSpc>
              </a:pPr>
              <a:r>
                <a:rPr lang="en-US" sz="4800" spc="-19" dirty="0">
                  <a:solidFill>
                    <a:srgbClr val="000000"/>
                  </a:solidFill>
                  <a:latin typeface="Graphik Regular" panose="020B0503030202060203" pitchFamily="34" charset="0"/>
                </a:rPr>
                <a:t>Insights</a:t>
              </a:r>
            </a:p>
            <a:p>
              <a:pPr algn="just">
                <a:lnSpc>
                  <a:spcPct val="150000"/>
                </a:lnSpc>
              </a:pPr>
              <a:r>
                <a:rPr lang="en-US" sz="48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NG"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111260" y="-70645"/>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3" name="TextBox 22">
            <a:extLst>
              <a:ext uri="{FF2B5EF4-FFF2-40B4-BE49-F238E27FC236}">
                <a16:creationId xmlns:a16="http://schemas.microsoft.com/office/drawing/2014/main" id="{112C07DE-FF9D-4A36-A913-ACD358D538FF}"/>
              </a:ext>
            </a:extLst>
          </p:cNvPr>
          <p:cNvSpPr txBox="1"/>
          <p:nvPr/>
        </p:nvSpPr>
        <p:spPr>
          <a:xfrm>
            <a:off x="2194871" y="7994848"/>
            <a:ext cx="7519534" cy="1446550"/>
          </a:xfrm>
          <a:prstGeom prst="rect">
            <a:avLst/>
          </a:prstGeom>
          <a:noFill/>
        </p:spPr>
        <p:txBody>
          <a:bodyPr wrap="square" rtlCol="0">
            <a:spAutoFit/>
          </a:bodyPr>
          <a:lstStyle/>
          <a:p>
            <a:r>
              <a:rPr lang="en-US" sz="4400" dirty="0">
                <a:solidFill>
                  <a:schemeClr val="bg1"/>
                </a:solidFill>
              </a:rPr>
              <a:t>-Understating Consumer Preferences </a:t>
            </a:r>
            <a:endParaRPr lang="en-NG" sz="4400" dirty="0">
              <a:solidFill>
                <a:schemeClr val="bg1"/>
              </a:solidFill>
            </a:endParaRPr>
          </a:p>
        </p:txBody>
      </p:sp>
      <p:sp>
        <p:nvSpPr>
          <p:cNvPr id="24" name="TextBox 23">
            <a:extLst>
              <a:ext uri="{FF2B5EF4-FFF2-40B4-BE49-F238E27FC236}">
                <a16:creationId xmlns:a16="http://schemas.microsoft.com/office/drawing/2014/main" id="{BD389DB2-D9FD-457C-AB29-96306DFBBDF4}"/>
              </a:ext>
            </a:extLst>
          </p:cNvPr>
          <p:cNvSpPr txBox="1"/>
          <p:nvPr/>
        </p:nvSpPr>
        <p:spPr>
          <a:xfrm>
            <a:off x="2194871" y="6606404"/>
            <a:ext cx="7519534" cy="769441"/>
          </a:xfrm>
          <a:prstGeom prst="rect">
            <a:avLst/>
          </a:prstGeom>
          <a:noFill/>
        </p:spPr>
        <p:txBody>
          <a:bodyPr wrap="square" rtlCol="0">
            <a:spAutoFit/>
          </a:bodyPr>
          <a:lstStyle/>
          <a:p>
            <a:r>
              <a:rPr lang="en-US" sz="4400" dirty="0">
                <a:solidFill>
                  <a:schemeClr val="bg1"/>
                </a:solidFill>
              </a:rPr>
              <a:t>- Rapid growth of Data</a:t>
            </a:r>
            <a:endParaRPr lang="en-NG" sz="4400" dirty="0">
              <a:solidFill>
                <a:schemeClr val="bg1"/>
              </a:solidFill>
            </a:endParaRPr>
          </a:p>
        </p:txBody>
      </p:sp>
      <p:sp>
        <p:nvSpPr>
          <p:cNvPr id="25" name="TextBox 24">
            <a:extLst>
              <a:ext uri="{FF2B5EF4-FFF2-40B4-BE49-F238E27FC236}">
                <a16:creationId xmlns:a16="http://schemas.microsoft.com/office/drawing/2014/main" id="{FC7EF5A1-6E43-4020-B171-8D4108EE121B}"/>
              </a:ext>
            </a:extLst>
          </p:cNvPr>
          <p:cNvSpPr txBox="1"/>
          <p:nvPr/>
        </p:nvSpPr>
        <p:spPr>
          <a:xfrm>
            <a:off x="2107520" y="4697594"/>
            <a:ext cx="7519534" cy="1446550"/>
          </a:xfrm>
          <a:prstGeom prst="rect">
            <a:avLst/>
          </a:prstGeom>
          <a:noFill/>
        </p:spPr>
        <p:txBody>
          <a:bodyPr wrap="square" rtlCol="0">
            <a:spAutoFit/>
          </a:bodyPr>
          <a:lstStyle/>
          <a:p>
            <a:r>
              <a:rPr lang="en-US" sz="2000" dirty="0">
                <a:solidFill>
                  <a:schemeClr val="bg1"/>
                </a:solidFill>
              </a:rPr>
              <a:t> </a:t>
            </a:r>
            <a:r>
              <a:rPr lang="en-US" sz="4400" dirty="0">
                <a:solidFill>
                  <a:schemeClr val="bg1"/>
                </a:solidFill>
              </a:rPr>
              <a:t>- Vast amounts of Unstructured data</a:t>
            </a:r>
            <a:endParaRPr lang="en-NG" sz="2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13F88E14-DFAC-46A3-9613-EA431599F6D1}"/>
              </a:ext>
            </a:extLst>
          </p:cNvPr>
          <p:cNvSpPr txBox="1"/>
          <p:nvPr/>
        </p:nvSpPr>
        <p:spPr>
          <a:xfrm>
            <a:off x="5751519" y="2825554"/>
            <a:ext cx="8839200" cy="1107996"/>
          </a:xfrm>
          <a:prstGeom prst="rect">
            <a:avLst/>
          </a:prstGeom>
          <a:noFill/>
        </p:spPr>
        <p:txBody>
          <a:bodyPr wrap="square" rtlCol="0">
            <a:spAutoFit/>
          </a:bodyPr>
          <a:lstStyle/>
          <a:p>
            <a:r>
              <a:rPr lang="en-US" sz="6000" dirty="0">
                <a:solidFill>
                  <a:schemeClr val="bg1"/>
                </a:solidFill>
                <a:latin typeface="Bahnschrift" panose="020B0502040204020203" pitchFamily="34" charset="0"/>
              </a:rPr>
              <a:t>Data</a:t>
            </a:r>
            <a:r>
              <a:rPr lang="en-US" sz="6600" dirty="0">
                <a:solidFill>
                  <a:schemeClr val="bg1"/>
                </a:solidFill>
                <a:latin typeface="Bahnschrift" panose="020B0502040204020203" pitchFamily="34" charset="0"/>
              </a:rPr>
              <a:t> </a:t>
            </a:r>
            <a:r>
              <a:rPr lang="en-US" sz="6000" dirty="0">
                <a:solidFill>
                  <a:schemeClr val="bg1"/>
                </a:solidFill>
                <a:latin typeface="Bahnschrift" panose="020B0502040204020203" pitchFamily="34" charset="0"/>
              </a:rPr>
              <a:t>Extraction</a:t>
            </a:r>
            <a:r>
              <a:rPr lang="en-US" sz="6600" dirty="0">
                <a:solidFill>
                  <a:schemeClr val="bg1"/>
                </a:solidFill>
                <a:latin typeface="Bahnschrift" panose="020B0502040204020203" pitchFamily="34" charset="0"/>
              </a:rPr>
              <a:t> </a:t>
            </a:r>
            <a:endParaRPr lang="en-NG" sz="6600" dirty="0">
              <a:solidFill>
                <a:schemeClr val="bg1"/>
              </a:solidFill>
              <a:latin typeface="Bahnschrift" panose="020B0502040204020203" pitchFamily="34" charset="0"/>
            </a:endParaRPr>
          </a:p>
        </p:txBody>
      </p:sp>
      <p:sp>
        <p:nvSpPr>
          <p:cNvPr id="42" name="TextBox 41">
            <a:extLst>
              <a:ext uri="{FF2B5EF4-FFF2-40B4-BE49-F238E27FC236}">
                <a16:creationId xmlns:a16="http://schemas.microsoft.com/office/drawing/2014/main" id="{5EEA47B2-0013-4325-B710-E808FDC546E8}"/>
              </a:ext>
            </a:extLst>
          </p:cNvPr>
          <p:cNvSpPr txBox="1"/>
          <p:nvPr/>
        </p:nvSpPr>
        <p:spPr>
          <a:xfrm>
            <a:off x="4080658" y="1224774"/>
            <a:ext cx="8839200" cy="1015663"/>
          </a:xfrm>
          <a:prstGeom prst="rect">
            <a:avLst/>
          </a:prstGeom>
          <a:noFill/>
        </p:spPr>
        <p:txBody>
          <a:bodyPr wrap="square" rtlCol="0">
            <a:spAutoFit/>
          </a:bodyPr>
          <a:lstStyle/>
          <a:p>
            <a:r>
              <a:rPr lang="en-US" sz="6000" dirty="0">
                <a:solidFill>
                  <a:schemeClr val="bg1"/>
                </a:solidFill>
                <a:latin typeface="Bahnschrift" panose="020B0502040204020203" pitchFamily="34" charset="0"/>
              </a:rPr>
              <a:t>Data Understanding </a:t>
            </a:r>
            <a:endParaRPr lang="en-NG" sz="6000" dirty="0">
              <a:solidFill>
                <a:schemeClr val="bg1"/>
              </a:solidFill>
              <a:latin typeface="Bahnschrift" panose="020B0502040204020203" pitchFamily="34" charset="0"/>
            </a:endParaRPr>
          </a:p>
        </p:txBody>
      </p:sp>
      <p:sp>
        <p:nvSpPr>
          <p:cNvPr id="45" name="TextBox 44">
            <a:extLst>
              <a:ext uri="{FF2B5EF4-FFF2-40B4-BE49-F238E27FC236}">
                <a16:creationId xmlns:a16="http://schemas.microsoft.com/office/drawing/2014/main" id="{53B2A0EB-20E4-4AB0-9A04-D3EB44E5346A}"/>
              </a:ext>
            </a:extLst>
          </p:cNvPr>
          <p:cNvSpPr txBox="1"/>
          <p:nvPr/>
        </p:nvSpPr>
        <p:spPr>
          <a:xfrm>
            <a:off x="7400068" y="4424537"/>
            <a:ext cx="8839200" cy="1107996"/>
          </a:xfrm>
          <a:prstGeom prst="rect">
            <a:avLst/>
          </a:prstGeom>
          <a:noFill/>
        </p:spPr>
        <p:txBody>
          <a:bodyPr wrap="square" rtlCol="0">
            <a:spAutoFit/>
          </a:bodyPr>
          <a:lstStyle/>
          <a:p>
            <a:r>
              <a:rPr lang="en-US" sz="6000" dirty="0">
                <a:solidFill>
                  <a:schemeClr val="bg1"/>
                </a:solidFill>
                <a:latin typeface="Bahnschrift" panose="020B0502040204020203" pitchFamily="34" charset="0"/>
              </a:rPr>
              <a:t>Data</a:t>
            </a:r>
            <a:r>
              <a:rPr lang="en-US" sz="6600" dirty="0">
                <a:solidFill>
                  <a:schemeClr val="bg1"/>
                </a:solidFill>
                <a:latin typeface="Bahnschrift" panose="020B0502040204020203" pitchFamily="34" charset="0"/>
              </a:rPr>
              <a:t> </a:t>
            </a:r>
            <a:r>
              <a:rPr lang="en-US" sz="6000" dirty="0">
                <a:solidFill>
                  <a:schemeClr val="bg1"/>
                </a:solidFill>
                <a:latin typeface="Bahnschrift" panose="020B0502040204020203" pitchFamily="34" charset="0"/>
              </a:rPr>
              <a:t>Cleaning And Model</a:t>
            </a:r>
            <a:endParaRPr lang="en-NG" sz="6600" dirty="0">
              <a:solidFill>
                <a:schemeClr val="bg1"/>
              </a:solidFill>
              <a:latin typeface="Bahnschrift" panose="020B0502040204020203" pitchFamily="34" charset="0"/>
            </a:endParaRPr>
          </a:p>
        </p:txBody>
      </p:sp>
      <p:sp>
        <p:nvSpPr>
          <p:cNvPr id="46" name="TextBox 45">
            <a:extLst>
              <a:ext uri="{FF2B5EF4-FFF2-40B4-BE49-F238E27FC236}">
                <a16:creationId xmlns:a16="http://schemas.microsoft.com/office/drawing/2014/main" id="{F5996907-C9D8-4989-8A1D-6C9593738085}"/>
              </a:ext>
            </a:extLst>
          </p:cNvPr>
          <p:cNvSpPr txBox="1"/>
          <p:nvPr/>
        </p:nvSpPr>
        <p:spPr>
          <a:xfrm>
            <a:off x="9324443" y="6054260"/>
            <a:ext cx="8839200" cy="1015663"/>
          </a:xfrm>
          <a:prstGeom prst="rect">
            <a:avLst/>
          </a:prstGeom>
          <a:noFill/>
        </p:spPr>
        <p:txBody>
          <a:bodyPr wrap="square" rtlCol="0">
            <a:spAutoFit/>
          </a:bodyPr>
          <a:lstStyle/>
          <a:p>
            <a:r>
              <a:rPr lang="en-US" sz="6000" dirty="0">
                <a:solidFill>
                  <a:schemeClr val="bg1"/>
                </a:solidFill>
                <a:latin typeface="Bahnschrift" panose="020B0502040204020203" pitchFamily="34" charset="0"/>
              </a:rPr>
              <a:t>Analysis</a:t>
            </a:r>
            <a:endParaRPr lang="en-NG" sz="6600" dirty="0">
              <a:solidFill>
                <a:schemeClr val="bg1"/>
              </a:solidFill>
              <a:latin typeface="Bahnschrift" panose="020B0502040204020203" pitchFamily="34" charset="0"/>
            </a:endParaRPr>
          </a:p>
        </p:txBody>
      </p:sp>
      <p:sp>
        <p:nvSpPr>
          <p:cNvPr id="47" name="TextBox 46">
            <a:extLst>
              <a:ext uri="{FF2B5EF4-FFF2-40B4-BE49-F238E27FC236}">
                <a16:creationId xmlns:a16="http://schemas.microsoft.com/office/drawing/2014/main" id="{5C547485-04BE-4744-B910-70D23E13774E}"/>
              </a:ext>
            </a:extLst>
          </p:cNvPr>
          <p:cNvSpPr txBox="1"/>
          <p:nvPr/>
        </p:nvSpPr>
        <p:spPr>
          <a:xfrm>
            <a:off x="11179806" y="7692771"/>
            <a:ext cx="6662898" cy="1015663"/>
          </a:xfrm>
          <a:prstGeom prst="rect">
            <a:avLst/>
          </a:prstGeom>
          <a:noFill/>
        </p:spPr>
        <p:txBody>
          <a:bodyPr wrap="square" rtlCol="0">
            <a:spAutoFit/>
          </a:bodyPr>
          <a:lstStyle/>
          <a:p>
            <a:r>
              <a:rPr lang="en-US" sz="6000" dirty="0">
                <a:solidFill>
                  <a:schemeClr val="bg1"/>
                </a:solidFill>
                <a:latin typeface="Bahnschrift" panose="020B0502040204020203" pitchFamily="34" charset="0"/>
              </a:rPr>
              <a:t>Recommendations </a:t>
            </a:r>
            <a:endParaRPr lang="en-NG" sz="6600" dirty="0">
              <a:solidFill>
                <a:schemeClr val="bg1"/>
              </a:solidFill>
              <a:latin typeface="Bahnschrift"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6" name="TextBox 15">
            <a:extLst>
              <a:ext uri="{FF2B5EF4-FFF2-40B4-BE49-F238E27FC236}">
                <a16:creationId xmlns:a16="http://schemas.microsoft.com/office/drawing/2014/main" id="{B5508615-A62E-4741-9CC5-8FB3B194AB98}"/>
              </a:ext>
            </a:extLst>
          </p:cNvPr>
          <p:cNvSpPr txBox="1"/>
          <p:nvPr/>
        </p:nvSpPr>
        <p:spPr>
          <a:xfrm>
            <a:off x="1600200" y="2092022"/>
            <a:ext cx="14706600" cy="646331"/>
          </a:xfrm>
          <a:prstGeom prst="rect">
            <a:avLst/>
          </a:prstGeom>
          <a:noFill/>
        </p:spPr>
        <p:txBody>
          <a:bodyPr wrap="square" rtlCol="0">
            <a:spAutoFit/>
          </a:bodyPr>
          <a:lstStyle/>
          <a:p>
            <a:r>
              <a:rPr lang="en-US" sz="3600" dirty="0"/>
              <a:t>16 Unique Categories of Content</a:t>
            </a:r>
            <a:endParaRPr lang="en-NG" sz="3600" dirty="0"/>
          </a:p>
        </p:txBody>
      </p:sp>
      <p:sp>
        <p:nvSpPr>
          <p:cNvPr id="17" name="TextBox 16">
            <a:extLst>
              <a:ext uri="{FF2B5EF4-FFF2-40B4-BE49-F238E27FC236}">
                <a16:creationId xmlns:a16="http://schemas.microsoft.com/office/drawing/2014/main" id="{46401134-914B-4872-BBB4-5C1CE5BF41F4}"/>
              </a:ext>
            </a:extLst>
          </p:cNvPr>
          <p:cNvSpPr txBox="1"/>
          <p:nvPr/>
        </p:nvSpPr>
        <p:spPr>
          <a:xfrm>
            <a:off x="1582512" y="3108759"/>
            <a:ext cx="15410087" cy="646331"/>
          </a:xfrm>
          <a:prstGeom prst="rect">
            <a:avLst/>
          </a:prstGeom>
          <a:noFill/>
        </p:spPr>
        <p:txBody>
          <a:bodyPr wrap="square" rtlCol="0">
            <a:spAutoFit/>
          </a:bodyPr>
          <a:lstStyle/>
          <a:p>
            <a:r>
              <a:rPr lang="en-US" sz="3600" dirty="0"/>
              <a:t>Photos of Animals are the most Uploaded Content(Who doesn't like a cute puppy) </a:t>
            </a:r>
            <a:endParaRPr lang="en-NG" sz="3600" dirty="0"/>
          </a:p>
        </p:txBody>
      </p:sp>
      <p:sp>
        <p:nvSpPr>
          <p:cNvPr id="18" name="TextBox 17">
            <a:extLst>
              <a:ext uri="{FF2B5EF4-FFF2-40B4-BE49-F238E27FC236}">
                <a16:creationId xmlns:a16="http://schemas.microsoft.com/office/drawing/2014/main" id="{DD8FC0A9-4710-407A-B3FC-0544F22A3041}"/>
              </a:ext>
            </a:extLst>
          </p:cNvPr>
          <p:cNvSpPr txBox="1"/>
          <p:nvPr/>
        </p:nvSpPr>
        <p:spPr>
          <a:xfrm>
            <a:off x="1582512" y="4125497"/>
            <a:ext cx="14706600" cy="1200329"/>
          </a:xfrm>
          <a:prstGeom prst="rect">
            <a:avLst/>
          </a:prstGeom>
          <a:noFill/>
        </p:spPr>
        <p:txBody>
          <a:bodyPr wrap="square" rtlCol="0">
            <a:spAutoFit/>
          </a:bodyPr>
          <a:lstStyle/>
          <a:p>
            <a:r>
              <a:rPr lang="en-US" sz="3600" dirty="0"/>
              <a:t>The Month of May Has the most reactions while the month of January has the maximum number of Posts</a:t>
            </a:r>
            <a:endParaRPr lang="en-NG" sz="3600" dirty="0"/>
          </a:p>
        </p:txBody>
      </p:sp>
      <p:sp>
        <p:nvSpPr>
          <p:cNvPr id="19" name="TextBox 18">
            <a:extLst>
              <a:ext uri="{FF2B5EF4-FFF2-40B4-BE49-F238E27FC236}">
                <a16:creationId xmlns:a16="http://schemas.microsoft.com/office/drawing/2014/main" id="{779F6500-9416-4507-9EA1-0361125FABA4}"/>
              </a:ext>
            </a:extLst>
          </p:cNvPr>
          <p:cNvSpPr txBox="1"/>
          <p:nvPr/>
        </p:nvSpPr>
        <p:spPr>
          <a:xfrm>
            <a:off x="1601563" y="5628054"/>
            <a:ext cx="14706600" cy="646331"/>
          </a:xfrm>
          <a:prstGeom prst="rect">
            <a:avLst/>
          </a:prstGeom>
          <a:noFill/>
        </p:spPr>
        <p:txBody>
          <a:bodyPr wrap="square" rtlCol="0">
            <a:spAutoFit/>
          </a:bodyPr>
          <a:lstStyle/>
          <a:p>
            <a:r>
              <a:rPr lang="en-US" sz="3600" dirty="0"/>
              <a:t>The Month of June seems to have the least number of posts </a:t>
            </a:r>
            <a:endParaRPr lang="en-NG"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145F1B59-5C1B-42B4-93CE-70DA29B6E2A3}"/>
              </a:ext>
            </a:extLst>
          </p:cNvPr>
          <p:cNvPicPr>
            <a:picLocks noChangeAspect="1"/>
          </p:cNvPicPr>
          <p:nvPr/>
        </p:nvPicPr>
        <p:blipFill>
          <a:blip r:embed="rId7"/>
          <a:stretch>
            <a:fillRect/>
          </a:stretch>
        </p:blipFill>
        <p:spPr>
          <a:xfrm>
            <a:off x="2019510" y="1833585"/>
            <a:ext cx="16268489" cy="72138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6B995F07-F53F-4B8E-B1AE-64595FFD157B}"/>
              </a:ext>
            </a:extLst>
          </p:cNvPr>
          <p:cNvPicPr>
            <a:picLocks noChangeAspect="1"/>
          </p:cNvPicPr>
          <p:nvPr/>
        </p:nvPicPr>
        <p:blipFill>
          <a:blip r:embed="rId7"/>
          <a:stretch>
            <a:fillRect/>
          </a:stretch>
        </p:blipFill>
        <p:spPr>
          <a:xfrm>
            <a:off x="771045" y="876666"/>
            <a:ext cx="15990339" cy="8887335"/>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2678</TotalTime>
  <Words>1478</Words>
  <Application>Microsoft Office PowerPoint</Application>
  <PresentationFormat>Custom</PresentationFormat>
  <Paragraphs>126</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3ds</vt:lpstr>
      <vt:lpstr>Clear Sans Regular Bold</vt:lpstr>
      <vt:lpstr>Segoe UI Semibold</vt:lpstr>
      <vt:lpstr>Bahnschrift</vt:lpstr>
      <vt:lpstr>Graphik Regular</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Owner</cp:lastModifiedBy>
  <cp:revision>10</cp:revision>
  <dcterms:created xsi:type="dcterms:W3CDTF">2006-08-16T00:00:00Z</dcterms:created>
  <dcterms:modified xsi:type="dcterms:W3CDTF">2022-04-07T08:50:09Z</dcterms:modified>
  <dc:identifier>DAEhDyfaYKE</dc:identifier>
</cp:coreProperties>
</file>